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46240700" cy="32918400"/>
  <p:notesSz cx="6858000" cy="9144000"/>
  <p:defaultTextStyle>
    <a:defPPr>
      <a:defRPr lang="en-US"/>
    </a:defPPr>
    <a:lvl1pPr marL="0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1pPr>
    <a:lvl2pPr marL="1899686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2pPr>
    <a:lvl3pPr marL="3799372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3pPr>
    <a:lvl4pPr marL="5699057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4pPr>
    <a:lvl5pPr marL="7598743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5pPr>
    <a:lvl6pPr marL="9498429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6pPr>
    <a:lvl7pPr marL="11398115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7pPr>
    <a:lvl8pPr marL="13297801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8pPr>
    <a:lvl9pPr marL="15197486" algn="l" defTabSz="3799372" rtl="0" eaLnBrk="1" latinLnBrk="0" hangingPunct="1">
      <a:defRPr sz="747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07"/>
    <p:restoredTop sz="94761"/>
  </p:normalViewPr>
  <p:slideViewPr>
    <p:cSldViewPr snapToGrid="0" snapToObjects="1">
      <p:cViewPr>
        <p:scale>
          <a:sx n="44" d="100"/>
          <a:sy n="44" d="100"/>
        </p:scale>
        <p:origin x="424" y="-18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87DC3-3311-8A4F-AD30-EFB79D2A6391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2063" y="1143000"/>
            <a:ext cx="4333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CEE53-AC19-2A46-AC13-E8E62A548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CEE53-AC19-2A46-AC13-E8E62A548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8053" y="5387342"/>
            <a:ext cx="39304595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0088" y="17289782"/>
            <a:ext cx="34680525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9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3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091003" y="1752600"/>
            <a:ext cx="9970651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79051" y="1752600"/>
            <a:ext cx="29333944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8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67" y="8206749"/>
            <a:ext cx="39882604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967" y="22029429"/>
            <a:ext cx="39882604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4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48" y="8763000"/>
            <a:ext cx="19652298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09354" y="8763000"/>
            <a:ext cx="19652298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3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071" y="1752607"/>
            <a:ext cx="39882604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5076" y="8069582"/>
            <a:ext cx="19561980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5076" y="12024360"/>
            <a:ext cx="1956198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09357" y="8069582"/>
            <a:ext cx="19658320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09357" y="12024360"/>
            <a:ext cx="196583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6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071" y="2194560"/>
            <a:ext cx="14913829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8321" y="4739647"/>
            <a:ext cx="23409354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5071" y="9875520"/>
            <a:ext cx="14913829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071" y="2194560"/>
            <a:ext cx="14913829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658321" y="4739647"/>
            <a:ext cx="23409354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5071" y="9875520"/>
            <a:ext cx="14913829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2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9048" y="1752607"/>
            <a:ext cx="39882604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9048" y="8763000"/>
            <a:ext cx="39882604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9048" y="30510487"/>
            <a:ext cx="10404158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8948B-DA4B-B340-8269-BA586EB932AF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7232" y="30510487"/>
            <a:ext cx="15606236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657494" y="30510487"/>
            <a:ext cx="10404158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01BC5-F09F-2640-8B01-B4FFC98DA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6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hyperlink" Target="http://ccpsas.org/impact.html" TargetMode="External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hyperlink" Target="http://somo.chem.utk.edu/demo" TargetMode="External"/><Relationship Id="rId16" Type="http://schemas.openxmlformats.org/officeDocument/2006/relationships/image" Target="../media/image13.png"/><Relationship Id="rId17" Type="http://schemas.openxmlformats.org/officeDocument/2006/relationships/image" Target="../media/image14.emf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7779" y="14108531"/>
            <a:ext cx="19230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Using Python to Create </a:t>
            </a:r>
          </a:p>
          <a:p>
            <a:r>
              <a:rPr lang="en-US" sz="7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sz="7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 Integrated </a:t>
            </a:r>
            <a:r>
              <a:rPr lang="en-US" sz="7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Modular Framework for Atomistic Modeling of Molecular </a:t>
            </a:r>
            <a:r>
              <a:rPr lang="en-US" sz="7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Structures</a:t>
            </a:r>
            <a:endParaRPr lang="en-US" sz="7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779" y="18860951"/>
            <a:ext cx="8188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Steven C. Howell, </a:t>
            </a:r>
            <a:r>
              <a:rPr lang="en-US" sz="44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Emre</a:t>
            </a:r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Brookes, Joseph E. Curtis</a:t>
            </a:r>
            <a:endParaRPr lang="en-US" sz="44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7779" y="17709318"/>
            <a:ext cx="12425309" cy="916194"/>
            <a:chOff x="697779" y="18294534"/>
            <a:chExt cx="12425309" cy="9161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79" y="18296328"/>
              <a:ext cx="6858000" cy="914400"/>
            </a:xfrm>
            <a:prstGeom prst="rect">
              <a:avLst/>
            </a:prstGeom>
          </p:spPr>
        </p:pic>
        <p:pic>
          <p:nvPicPr>
            <p:cNvPr id="7" name="Picture 18" descr="CCPSAS-Logo-Simple-Colou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8568" y="18296328"/>
              <a:ext cx="1874520" cy="913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1" descr="UTMed_HSCS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418" y="18294534"/>
              <a:ext cx="2953512" cy="914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92185" y="675296"/>
            <a:ext cx="14014263" cy="75713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Computational Tools: Atomistic Modeling of Molecular 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Structures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CCP-SAS </a:t>
            </a:r>
            <a:r>
              <a: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provides the infrastructure and tools for analyzing small-angle scattering (SAS) data from complex systems using advanced modeling techniques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Many advanced modeling techniques are not accessible to experimental researchers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valuable tools are developed but become unusable when the developer leaves the research group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SASSIE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CCP-SAS codebase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Consolidated and sustainable code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Easily integrate new modules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Complete workflow for advanced SAS data analysis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84089" y="9530794"/>
            <a:ext cx="712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Python: Accessible, Unified, and </a:t>
            </a:r>
          </a:p>
          <a:p>
            <a:r>
              <a:rPr lang="en-US" sz="3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Sustainable Codebase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 b="6846"/>
          <a:stretch/>
        </p:blipFill>
        <p:spPr>
          <a:xfrm>
            <a:off x="18079254" y="3392907"/>
            <a:ext cx="4047030" cy="69522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474780" y="3306932"/>
            <a:ext cx="452606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Extract Utilities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Merge Utilities</a:t>
            </a: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PDB Rx (alpha)</a:t>
            </a: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Torsion Angle Monte Carlo </a:t>
            </a:r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(beta)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Torsion Angle Molecular Dynamics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Two-Body Grid</a:t>
            </a: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SLD MOL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EM to SANS</a:t>
            </a:r>
          </a:p>
          <a:p>
            <a:r>
              <a:rPr lang="en-US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Crysol</a:t>
            </a:r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Density Plot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APBS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67483" y="3306932"/>
            <a:ext cx="323631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Contrast Calculator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Align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Data Interpolation</a:t>
            </a: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PDB Scan</a:t>
            </a: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Molecular Viewer</a:t>
            </a:r>
          </a:p>
          <a:p>
            <a:endParaRPr lang="en-US" sz="2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Monomer Monte Carlo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Complex Monte Carlo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Energy Minimization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Docking (alpha)</a:t>
            </a: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err="1">
                <a:latin typeface="Helvetica Neue Thin" charset="0"/>
                <a:ea typeface="Helvetica Neue Thin" charset="0"/>
                <a:cs typeface="Helvetica Neue Thin" charset="0"/>
              </a:rPr>
              <a:t>SasCalc</a:t>
            </a: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(beta)</a:t>
            </a:r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err="1">
                <a:latin typeface="Helvetica Neue Thin" charset="0"/>
                <a:ea typeface="Helvetica Neue Thin" charset="0"/>
                <a:cs typeface="Helvetica Neue Thin" charset="0"/>
              </a:rPr>
              <a:t>Capriqorn</a:t>
            </a: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 (alpha</a:t>
            </a:r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)</a:t>
            </a:r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SCT Calculate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SCT Optimize</a:t>
            </a:r>
          </a:p>
          <a:p>
            <a:endParaRPr lang="en-US" sz="24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Chi-Square Filter</a:t>
            </a:r>
          </a:p>
          <a:p>
            <a:r>
              <a:rPr lang="en-US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SCT Analyze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62152" y="9518167"/>
            <a:ext cx="6787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n w="0"/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100000">
                      <a:schemeClr val="accent5"/>
                    </a:gs>
                    <a:gs pos="36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Molecular Structure</a:t>
            </a:r>
          </a:p>
          <a:p>
            <a:pPr algn="ctr"/>
            <a:endParaRPr lang="en-US" sz="4800" dirty="0">
              <a:ln w="0"/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  <a:gs pos="36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4800" dirty="0" smtClean="0">
              <a:ln w="0"/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  <a:gs pos="36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4800" dirty="0" smtClean="0">
              <a:ln w="0"/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  <a:gs pos="36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4800" dirty="0" smtClean="0">
                <a:ln w="0"/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100000">
                      <a:schemeClr val="accent5"/>
                    </a:gs>
                    <a:gs pos="36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Function</a:t>
            </a:r>
            <a:endParaRPr lang="en-US" sz="4800" dirty="0">
              <a:ln w="0"/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  <a:gs pos="36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Pentagon 23"/>
          <p:cNvSpPr/>
          <p:nvPr/>
        </p:nvSpPr>
        <p:spPr>
          <a:xfrm rot="5400000">
            <a:off x="3756847" y="9278429"/>
            <a:ext cx="1998108" cy="4443245"/>
          </a:xfrm>
          <a:prstGeom prst="homePlat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62152" y="10695238"/>
            <a:ext cx="6787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n w="0"/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100000">
                      <a:schemeClr val="accent5"/>
                    </a:gs>
                    <a:gs pos="36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Determines</a:t>
            </a:r>
            <a:endParaRPr lang="en-US" sz="4800" dirty="0">
              <a:ln w="0"/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/>
                  </a:gs>
                  <a:gs pos="36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199531" y="2381751"/>
            <a:ext cx="803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Complete SAS Workflow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761210" y="15617831"/>
            <a:ext cx="6787498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SASSIE</a:t>
            </a:r>
            <a:endParaRPr lang="en-US" sz="13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54415" y="16435202"/>
            <a:ext cx="44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GenApp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Framework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895130" y="26034102"/>
            <a:ext cx="945688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    1. Modify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scientific module to </a:t>
            </a:r>
            <a:r>
              <a: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accept and produce 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JSON input and output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183220" y="25361694"/>
            <a:ext cx="576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Rapid GUI Development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550" y="16429477"/>
            <a:ext cx="914400" cy="914400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30953265" y="11174422"/>
            <a:ext cx="7968389" cy="889665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t"/>
          <a:lstStyle/>
          <a:p>
            <a:pPr>
              <a:defRPr/>
            </a:pP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#!/</a:t>
            </a:r>
            <a:r>
              <a:rPr lang="en-US" sz="21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usr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/bin/python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import </a:t>
            </a:r>
            <a:r>
              <a:rPr lang="en-US" sz="21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</a:t>
            </a:r>
            <a:endParaRPr lang="en-US" sz="21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import sys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import </a:t>
            </a:r>
            <a:r>
              <a:rPr lang="en-US" sz="21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StringIO</a:t>
            </a:r>
            <a:endParaRPr lang="en-US" sz="21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endParaRPr lang="en-US" sz="21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if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__name__=='__main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__':</a:t>
            </a:r>
          </a:p>
          <a:p>
            <a:pPr>
              <a:defRPr/>
            </a:pPr>
            <a:endParaRPr lang="en-US" sz="21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# read input from JSON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argv_io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=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StringIO.StringIO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sys.argv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[1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])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json_variables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=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json.load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argv_io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)</a:t>
            </a:r>
          </a:p>
          <a:p>
            <a:pPr>
              <a:defRPr/>
            </a:pPr>
            <a:endParaRPr lang="en-US" sz="21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# convert input strings to intended type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mass = float(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json_variables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['m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'])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speed_of_light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= float(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json_variables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['c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'])</a:t>
            </a:r>
          </a:p>
          <a:p>
            <a:pPr>
              <a:defRPr/>
            </a:pPr>
            <a:endParaRPr lang="en-US" sz="21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# do science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energy =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mass *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speed_of_light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**2</a:t>
            </a:r>
          </a:p>
          <a:p>
            <a:pPr>
              <a:defRPr/>
            </a:pPr>
            <a:endParaRPr lang="en-US" sz="21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>
              <a:defRPr/>
            </a:pP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# format output as JSON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output = 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{}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output['e'] </a:t>
            </a: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= energy</a:t>
            </a:r>
          </a:p>
          <a:p>
            <a:pPr>
              <a:defRPr/>
            </a:pPr>
            <a:r>
              <a:rPr lang="en-US" sz="21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print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json.dumps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(output)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000841" y="8685224"/>
            <a:ext cx="6787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E=mc</a:t>
            </a:r>
            <a:r>
              <a:rPr lang="en-US" sz="48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2</a:t>
            </a:r>
          </a:p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Demo Application:</a:t>
            </a:r>
          </a:p>
        </p:txBody>
      </p:sp>
      <p:sp>
        <p:nvSpPr>
          <p:cNvPr id="45" name="Pentagon 44"/>
          <p:cNvSpPr/>
          <p:nvPr/>
        </p:nvSpPr>
        <p:spPr>
          <a:xfrm>
            <a:off x="13093604" y="20948032"/>
            <a:ext cx="3449236" cy="945239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8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&gt; </a:t>
            </a:r>
            <a:r>
              <a:rPr lang="en-US" sz="28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./</a:t>
            </a:r>
            <a:r>
              <a:rPr lang="en-US" sz="28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genapp.pl</a:t>
            </a:r>
            <a:endParaRPr lang="en-US" sz="28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970" y="26669619"/>
            <a:ext cx="91440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18073" y="19816865"/>
            <a:ext cx="6787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Run </a:t>
            </a:r>
            <a:r>
              <a:rPr lang="en-US" sz="48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GenApp</a:t>
            </a:r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 Compiler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8271328" y="22052963"/>
            <a:ext cx="3931295" cy="3173163"/>
            <a:chOff x="13458638" y="23725055"/>
            <a:chExt cx="3931295" cy="3173163"/>
          </a:xfrm>
        </p:grpSpPr>
        <p:pic>
          <p:nvPicPr>
            <p:cNvPr id="50" name="Picture 11" descr="qt4demoshot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3458638" y="24388976"/>
              <a:ext cx="3931295" cy="2509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extBox 50"/>
            <p:cNvSpPr txBox="1"/>
            <p:nvPr/>
          </p:nvSpPr>
          <p:spPr>
            <a:xfrm>
              <a:off x="14299237" y="23725055"/>
              <a:ext cx="250220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Helvetica Neue Thin" charset="0"/>
                  <a:ea typeface="Helvetica Neue Thin" charset="0"/>
                  <a:cs typeface="Helvetica Neue Thin" charset="0"/>
                </a:rPr>
                <a:t>Java </a:t>
              </a:r>
              <a:r>
                <a:rPr lang="en-US" sz="2400" smtClean="0">
                  <a:latin typeface="Helvetica Neue Thin" charset="0"/>
                  <a:ea typeface="Helvetica Neue Thin" charset="0"/>
                  <a:cs typeface="Helvetica Neue Thin" charset="0"/>
                </a:rPr>
                <a:t>GUI Version</a:t>
              </a:r>
              <a:endParaRPr lang="en-US" sz="2400" dirty="0" smtClean="0"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567610" y="21940393"/>
            <a:ext cx="4325317" cy="3438942"/>
            <a:chOff x="17660121" y="21934369"/>
            <a:chExt cx="4325317" cy="3438942"/>
          </a:xfrm>
        </p:grpSpPr>
        <p:pic>
          <p:nvPicPr>
            <p:cNvPr id="49" name="Picture 5" descr="qt4demoshot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7660121" y="22611805"/>
              <a:ext cx="4325317" cy="2761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extBox 51"/>
            <p:cNvSpPr txBox="1"/>
            <p:nvPr/>
          </p:nvSpPr>
          <p:spPr>
            <a:xfrm>
              <a:off x="18755596" y="21934369"/>
              <a:ext cx="248672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err="1" smtClean="0">
                  <a:latin typeface="Helvetica Neue Thin" charset="0"/>
                  <a:ea typeface="Helvetica Neue Thin" charset="0"/>
                  <a:cs typeface="Helvetica Neue Thin" charset="0"/>
                </a:rPr>
                <a:t>Qt</a:t>
              </a:r>
              <a:r>
                <a:rPr lang="en-US" sz="2400" dirty="0" smtClean="0">
                  <a:latin typeface="Helvetica Neue Thin" charset="0"/>
                  <a:ea typeface="Helvetica Neue Thin" charset="0"/>
                  <a:cs typeface="Helvetica Neue Thin" charset="0"/>
                </a:rPr>
                <a:t> GUI Version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7698153" y="25385161"/>
            <a:ext cx="5077644" cy="5362427"/>
            <a:chOff x="17389933" y="25385161"/>
            <a:chExt cx="5077644" cy="5362427"/>
          </a:xfrm>
        </p:grpSpPr>
        <p:pic>
          <p:nvPicPr>
            <p:cNvPr id="48" name="Picture 3" descr="Screen Shot 2015-09-07 at 5.48.02 PM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7389933" y="25769287"/>
              <a:ext cx="5077644" cy="4978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extBox 52"/>
            <p:cNvSpPr txBox="1"/>
            <p:nvPr/>
          </p:nvSpPr>
          <p:spPr>
            <a:xfrm>
              <a:off x="18962944" y="25385161"/>
              <a:ext cx="195964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smtClean="0">
                  <a:latin typeface="Helvetica Neue Thin" charset="0"/>
                  <a:ea typeface="Helvetica Neue Thin" charset="0"/>
                  <a:cs typeface="Helvetica Neue Thin" charset="0"/>
                </a:rPr>
                <a:t>Web Version</a:t>
              </a:r>
              <a:endParaRPr lang="en-US" sz="2400" dirty="0" smtClean="0"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25297798" y="22552823"/>
            <a:ext cx="9425997" cy="823146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t"/>
          <a:lstStyle/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{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"</a:t>
            </a:r>
            <a:r>
              <a:rPr lang="en-US" sz="21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moduleid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: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energy”,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label"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Energy”,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executable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energy.py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fields"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[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{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"role"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input”,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id"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m”,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label"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"mass [kg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]”,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type"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"float"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},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{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"role"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input”,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id"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c”,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label"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"Speed of light [m/s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]”,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type"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float”,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default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299792458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},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{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"role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   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output”,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id"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e”,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label"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: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"Energy [J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]”,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 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"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type"   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: "</a:t>
            </a:r>
            <a:r>
              <a:rPr lang="en-US" sz="21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text”,</a:t>
            </a:r>
            <a:endParaRPr lang="en-US" sz="21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  <a:sym typeface="Helvetica Neue Light" pitchFamily="-108" charset="0"/>
            </a:endParaRP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    }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    ]</a:t>
            </a:r>
          </a:p>
          <a:p>
            <a:pPr algn="l">
              <a:defRPr/>
            </a:pPr>
            <a:r>
              <a:rPr lang="en-US" sz="21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  <a:sym typeface="Helvetica Neue Light" pitchFamily="-108" charset="0"/>
              </a:rPr>
              <a:t>}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350102" y="21146093"/>
            <a:ext cx="6787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E=mc</a:t>
            </a:r>
            <a:r>
              <a:rPr lang="en-US" sz="4800" b="1" baseline="30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2</a:t>
            </a:r>
          </a:p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GUI Definition:</a:t>
            </a:r>
          </a:p>
        </p:txBody>
      </p:sp>
      <p:sp>
        <p:nvSpPr>
          <p:cNvPr id="57" name="TextBox 56"/>
          <p:cNvSpPr txBox="1"/>
          <p:nvPr/>
        </p:nvSpPr>
        <p:spPr>
          <a:xfrm rot="16200000">
            <a:off x="20583385" y="26314057"/>
            <a:ext cx="856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urier" charset="0"/>
                <a:ea typeface="Courier" charset="0"/>
                <a:cs typeface="Courier" charset="0"/>
              </a:rPr>
              <a:t>./modules/</a:t>
            </a:r>
            <a:r>
              <a:rPr lang="en-US" sz="4800" dirty="0" err="1" smtClean="0">
                <a:latin typeface="Courier" charset="0"/>
                <a:ea typeface="Courier" charset="0"/>
                <a:cs typeface="Courier" charset="0"/>
              </a:rPr>
              <a:t>energy.json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26064773" y="14074098"/>
            <a:ext cx="8551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latin typeface="Courier" charset="0"/>
                <a:ea typeface="Courier" charset="0"/>
                <a:cs typeface="Courier" charset="0"/>
              </a:rPr>
              <a:t>./bin/</a:t>
            </a:r>
            <a:r>
              <a:rPr lang="en-US" sz="4800" dirty="0" err="1" smtClean="0">
                <a:latin typeface="Courier" charset="0"/>
                <a:ea typeface="Courier" charset="0"/>
                <a:cs typeface="Courier" charset="0"/>
              </a:rPr>
              <a:t>energy.py</a:t>
            </a:r>
            <a:endParaRPr lang="en-US" sz="4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 Box 33"/>
          <p:cNvSpPr txBox="1">
            <a:spLocks noChangeArrowheads="1"/>
          </p:cNvSpPr>
          <p:nvPr/>
        </p:nvSpPr>
        <p:spPr bwMode="auto">
          <a:xfrm>
            <a:off x="768004" y="20628066"/>
            <a:ext cx="8777513" cy="362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1419" tIns="85712" rIns="171419" bIns="85712">
            <a:spAutoFit/>
          </a:bodyPr>
          <a:lstStyle>
            <a:defPPr>
              <a:defRPr kern="1200" smtId="4294967295"/>
            </a:defPPr>
            <a:lvl1pPr defTabSz="4703763"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list of CCP-SAS publications visit: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  <a:hlinkClick r:id="rId12"/>
              </a:rPr>
              <a:t>http://ccpsas.org/impact.html</a:t>
            </a:r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This </a:t>
            </a:r>
            <a:r>
              <a: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work benefitted from CCP-SAS software developed through a joint EPSRC (EP/K039121/1) and NSF (CHE-1265821) grant.</a:t>
            </a:r>
          </a:p>
          <a:p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just" eaLnBrk="1" hangingPunct="1"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Presented at the </a:t>
            </a:r>
            <a:r>
              <a:rPr lang="en-US" sz="28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SciPy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2016, 13-15 July 2016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32" y="5998275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79" y="20761858"/>
            <a:ext cx="914400" cy="914400"/>
          </a:xfrm>
          <a:prstGeom prst="rect">
            <a:avLst/>
          </a:prstGeom>
        </p:spPr>
      </p:pic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13178993" y="25649977"/>
            <a:ext cx="4907403" cy="9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1419" tIns="85712" rIns="171419" bIns="85712">
            <a:spAutoFit/>
          </a:bodyPr>
          <a:lstStyle>
            <a:defPPr>
              <a:defRPr kern="1200" smtId="4294967295"/>
            </a:defPPr>
            <a:lvl1pPr defTabSz="4703763"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defTabSz="4703763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To view live demo visit: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http://somo.chem.utk.edu/demo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885832" y="9333450"/>
            <a:ext cx="803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SAS </a:t>
            </a:r>
            <a:r>
              <a:rPr lang="en-US" sz="4800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Probes </a:t>
            </a:r>
          </a:p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Helvetica" charset="0"/>
                <a:ea typeface="Helvetica" charset="0"/>
                <a:cs typeface="Helvetica" charset="0"/>
              </a:rPr>
              <a:t>Molecular Structure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76" y="5003440"/>
            <a:ext cx="914400" cy="914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13446" y="25291832"/>
            <a:ext cx="10611027" cy="6740307"/>
            <a:chOff x="813446" y="24885432"/>
            <a:chExt cx="10611027" cy="6740307"/>
          </a:xfrm>
        </p:grpSpPr>
        <p:sp>
          <p:nvSpPr>
            <p:cNvPr id="63" name="TextBox 62"/>
            <p:cNvSpPr txBox="1"/>
            <p:nvPr/>
          </p:nvSpPr>
          <p:spPr>
            <a:xfrm>
              <a:off x="813446" y="24885432"/>
              <a:ext cx="10258843" cy="6740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Web-based Features</a:t>
              </a: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User registration / login / verification</a:t>
              </a: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User file system (download results)</a:t>
              </a: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User job management (reattach job w/ inputs &amp; outputs)</a:t>
              </a:r>
              <a:endPara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Feedback (with job specific reporting option)</a:t>
              </a: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Module documentation link on each </a:t>
              </a: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page</a:t>
              </a:r>
            </a:p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Simple configuration for HPC resources</a:t>
              </a:r>
            </a:p>
            <a:p>
              <a:pPr marL="2242586" lvl="1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Airavata</a:t>
              </a:r>
              <a:endPara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pPr marL="2242586" lvl="1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XSEDE (Indiana University)</a:t>
              </a:r>
            </a:p>
            <a:p>
              <a:pPr marL="2242586" lvl="1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JetStream</a:t>
              </a:r>
              <a:endPara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37846" y="29551474"/>
              <a:ext cx="5886627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242586" lvl="1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SCARF </a:t>
              </a: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(UK)</a:t>
              </a:r>
            </a:p>
            <a:p>
              <a:pPr marL="2242586" lvl="1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Titan (ORNL)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4900778" y="27419097"/>
            <a:ext cx="1040774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   2. Write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 JSON definition file describing the i/o requirements of the module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3416704" y="28678777"/>
            <a:ext cx="11782595" cy="4616648"/>
            <a:chOff x="33416704" y="28678776"/>
            <a:chExt cx="11782595" cy="6058217"/>
          </a:xfrm>
        </p:grpSpPr>
        <p:sp>
          <p:nvSpPr>
            <p:cNvPr id="70" name="TextBox 69"/>
            <p:cNvSpPr txBox="1"/>
            <p:nvPr/>
          </p:nvSpPr>
          <p:spPr>
            <a:xfrm>
              <a:off x="33416704" y="28678776"/>
              <a:ext cx="11782595" cy="6058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3. Compile</a:t>
              </a: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script interprets JSON definition file to build standalone and/or web-based user interface</a:t>
              </a:r>
              <a:endPara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Qt3/C++ and Qt4/C++</a:t>
              </a:r>
            </a:p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HTML5/PHP</a:t>
              </a:r>
              <a:endPara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Android</a:t>
              </a:r>
            </a:p>
            <a:p>
              <a:pPr>
                <a:lnSpc>
                  <a:spcPct val="150000"/>
                </a:lnSpc>
              </a:pPr>
              <a:endPara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pPr lvl="1">
                <a:lnSpc>
                  <a:spcPct val="150000"/>
                </a:lnSpc>
              </a:pPr>
              <a:endPara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798204" y="30359407"/>
              <a:ext cx="5806256" cy="2031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iOS</a:t>
              </a:r>
            </a:p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Java</a:t>
              </a:r>
            </a:p>
            <a:p>
              <a:pPr marL="2356886" lvl="1" indent="-457200">
                <a:lnSpc>
                  <a:spcPct val="150000"/>
                </a:lnSpc>
                <a:buFont typeface="Arial" charset="0"/>
                <a:buChar char="•"/>
              </a:pPr>
              <a:endPara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9654879" y="17815543"/>
            <a:ext cx="61010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Lower the entry barrier for deploying  new algorithms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225844" y="23346216"/>
            <a:ext cx="624970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Open code without onerous licensing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527948" y="19198211"/>
            <a:ext cx="624970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Community governance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798921" y="21963546"/>
            <a:ext cx="713842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Preserve 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scientific code in an evolving software landscape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9338492" y="19934548"/>
            <a:ext cx="615291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Seamlessly </a:t>
            </a:r>
            <a:r>
              <a: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generate 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GUI applications </a:t>
            </a:r>
            <a:r>
              <a:rPr lang="en-US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variety of hardware systems, including science 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gateways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733849" y="17079206"/>
            <a:ext cx="624970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Simplify broad deployment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9346184" y="12843514"/>
            <a:ext cx="580919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Low barrier to entry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8656093" y="10727367"/>
            <a:ext cx="515491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Integrate/wrap existing code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571468" y="13578422"/>
            <a:ext cx="569418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Rapidly develop, test, and debug </a:t>
            </a: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new modules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8970727" y="11462275"/>
            <a:ext cx="5429001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Access lower level languages: Fortran, C/C++, CUDA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812668" y="14959662"/>
            <a:ext cx="525358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Scalability: Personal to HPC resources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358051" y="675296"/>
            <a:ext cx="14014263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Monte Carlo Module for Simulating B-DNA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Metropolis Monte Carlo sampling of B-DNA as a worm-like chain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Rapidly generate ensembles of atomistic structures</a:t>
            </a:r>
          </a:p>
        </p:txBody>
      </p:sp>
      <p:pic>
        <p:nvPicPr>
          <p:cNvPr id="85" name="Picture 84" descr="bead-rod_model_v2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621" y="2864485"/>
            <a:ext cx="7089394" cy="20743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419" y="5174670"/>
            <a:ext cx="3822130" cy="3200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200" y="5174670"/>
            <a:ext cx="3887982" cy="3200400"/>
          </a:xfrm>
          <a:prstGeom prst="rect">
            <a:avLst/>
          </a:prstGeom>
        </p:spPr>
      </p:pic>
      <p:pic>
        <p:nvPicPr>
          <p:cNvPr id="87" name="Picture 86" descr="CodeCogsEqn-9.png"/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206" y="3112094"/>
            <a:ext cx="3959807" cy="596527"/>
          </a:xfrm>
          <a:prstGeom prst="rect">
            <a:avLst/>
          </a:prstGeom>
        </p:spPr>
      </p:pic>
      <p:pic>
        <p:nvPicPr>
          <p:cNvPr id="89" name="Picture 88" descr="CodeCogsEqn-10.png"/>
          <p:cNvPicPr>
            <a:picLocks noChangeAspect="1"/>
          </p:cNvPicPr>
          <p:nvPr/>
        </p:nvPicPr>
        <p:blipFill>
          <a:blip r:embed="rId2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763" y="3915414"/>
            <a:ext cx="3221250" cy="82945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5" r="62273"/>
          <a:stretch/>
        </p:blipFill>
        <p:spPr>
          <a:xfrm rot="5400000">
            <a:off x="13283894" y="10112289"/>
            <a:ext cx="1382845" cy="3326196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10709149" y="12446545"/>
            <a:ext cx="7154471" cy="1454414"/>
            <a:chOff x="10750245" y="12446545"/>
            <a:chExt cx="7154471" cy="1454414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" r="82631"/>
            <a:stretch/>
          </p:blipFill>
          <p:spPr>
            <a:xfrm rot="5400000">
              <a:off x="11814866" y="11639385"/>
              <a:ext cx="1196953" cy="332619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35" r="22003"/>
            <a:stretch/>
          </p:blipFill>
          <p:spPr>
            <a:xfrm rot="5400000">
              <a:off x="15532458" y="11492601"/>
              <a:ext cx="1418314" cy="3326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0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212121"/>
      </a:dk1>
      <a:lt1>
        <a:srgbClr val="FFFFFF"/>
      </a:lt1>
      <a:dk2>
        <a:srgbClr val="696673"/>
      </a:dk2>
      <a:lt2>
        <a:srgbClr val="F2F2F2"/>
      </a:lt2>
      <a:accent1>
        <a:srgbClr val="000B5C"/>
      </a:accent1>
      <a:accent2>
        <a:srgbClr val="ED7D31"/>
      </a:accent2>
      <a:accent3>
        <a:srgbClr val="696673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</TotalTime>
  <Words>721</Words>
  <Application>Microsoft Macintosh PowerPoint</Application>
  <PresentationFormat>Custom</PresentationFormat>
  <Paragraphs>168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Courier</vt:lpstr>
      <vt:lpstr>Franklin Gothic Book</vt:lpstr>
      <vt:lpstr>Franklin Gothic Medium</vt:lpstr>
      <vt:lpstr>Helvetica</vt:lpstr>
      <vt:lpstr>Helvetica Neue</vt:lpstr>
      <vt:lpstr>Helvetica Neue Light</vt:lpstr>
      <vt:lpstr>Helvetica Neue Thin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Howell, Steven C. (Fed)</dc:creator>
  <cp:lastModifiedBy>Howell, Steven C. (Fed)</cp:lastModifiedBy>
  <cp:revision>53</cp:revision>
  <cp:lastPrinted>2016-07-09T22:54:00Z</cp:lastPrinted>
  <dcterms:created xsi:type="dcterms:W3CDTF">2016-07-08T19:46:50Z</dcterms:created>
  <dcterms:modified xsi:type="dcterms:W3CDTF">2016-07-14T16:16:28Z</dcterms:modified>
</cp:coreProperties>
</file>